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93" r:id="rId3"/>
    <p:sldId id="257" r:id="rId4"/>
    <p:sldId id="299" r:id="rId5"/>
    <p:sldId id="314" r:id="rId6"/>
    <p:sldId id="315" r:id="rId7"/>
    <p:sldId id="300" r:id="rId8"/>
    <p:sldId id="303" r:id="rId9"/>
    <p:sldId id="304" r:id="rId10"/>
    <p:sldId id="305" r:id="rId11"/>
    <p:sldId id="306" r:id="rId12"/>
    <p:sldId id="307" r:id="rId13"/>
    <p:sldId id="308" r:id="rId14"/>
    <p:sldId id="309" r:id="rId15"/>
    <p:sldId id="310" r:id="rId16"/>
    <p:sldId id="311" r:id="rId17"/>
    <p:sldId id="313" r:id="rId18"/>
    <p:sldId id="312" r:id="rId19"/>
    <p:sldId id="31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574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No.2 </a:t>
            </a:r>
            <a:br>
              <a:rPr lang="en-US" sz="3600" b="1" dirty="0" smtClean="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Memory </a:t>
            </a:r>
            <a:r>
              <a:rPr lang="en-US" sz="3600" b="1" dirty="0" smtClean="0">
                <a:effectLst/>
                <a:latin typeface="Times New Roman" pitchFamily="18" charset="0"/>
                <a:cs typeface="Times New Roman" pitchFamily="18" charset="0"/>
              </a:rPr>
              <a:t>Unit</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Characteristic of Static </a:t>
            </a:r>
            <a:r>
              <a:rPr lang="en-US" sz="3600" b="1" dirty="0" smtClean="0">
                <a:latin typeface="Times New Roman" panose="02020603050405020304" pitchFamily="18" charset="0"/>
                <a:cs typeface="Times New Roman" panose="02020603050405020304" pitchFamily="18" charset="0"/>
              </a:rPr>
              <a:t>RAM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Long </a:t>
            </a:r>
            <a:r>
              <a:rPr lang="en-US" sz="2800" dirty="0">
                <a:latin typeface="Times New Roman" panose="02020603050405020304" pitchFamily="18" charset="0"/>
                <a:cs typeface="Times New Roman" panose="02020603050405020304" pitchFamily="18" charset="0"/>
              </a:rPr>
              <a:t>life</a:t>
            </a:r>
          </a:p>
          <a:p>
            <a:r>
              <a:rPr lang="en-US" sz="2800" dirty="0">
                <a:latin typeface="Times New Roman" panose="02020603050405020304" pitchFamily="18" charset="0"/>
                <a:cs typeface="Times New Roman" panose="02020603050405020304" pitchFamily="18" charset="0"/>
              </a:rPr>
              <a:t>No need to refresh</a:t>
            </a:r>
          </a:p>
          <a:p>
            <a:r>
              <a:rPr lang="en-US" sz="2800" dirty="0">
                <a:latin typeface="Times New Roman" panose="02020603050405020304" pitchFamily="18" charset="0"/>
                <a:cs typeface="Times New Roman" panose="02020603050405020304" pitchFamily="18" charset="0"/>
              </a:rPr>
              <a:t>Faster</a:t>
            </a:r>
          </a:p>
          <a:p>
            <a:r>
              <a:rPr lang="en-US" sz="2800" dirty="0">
                <a:latin typeface="Times New Roman" panose="02020603050405020304" pitchFamily="18" charset="0"/>
                <a:cs typeface="Times New Roman" panose="02020603050405020304" pitchFamily="18" charset="0"/>
              </a:rPr>
              <a:t>Used as cache memory</a:t>
            </a:r>
          </a:p>
          <a:p>
            <a:r>
              <a:rPr lang="en-US" sz="2800" dirty="0">
                <a:latin typeface="Times New Roman" panose="02020603050405020304" pitchFamily="18" charset="0"/>
                <a:cs typeface="Times New Roman" panose="02020603050405020304" pitchFamily="18" charset="0"/>
              </a:rPr>
              <a:t>Large size</a:t>
            </a:r>
          </a:p>
          <a:p>
            <a:r>
              <a:rPr lang="en-US" sz="2800" dirty="0">
                <a:latin typeface="Times New Roman" panose="02020603050405020304" pitchFamily="18" charset="0"/>
                <a:cs typeface="Times New Roman" panose="02020603050405020304" pitchFamily="18" charset="0"/>
              </a:rPr>
              <a:t>Expensive</a:t>
            </a:r>
          </a:p>
          <a:p>
            <a:r>
              <a:rPr lang="en-US" sz="2800" dirty="0">
                <a:latin typeface="Times New Roman" panose="02020603050405020304" pitchFamily="18" charset="0"/>
                <a:cs typeface="Times New Roman" panose="02020603050405020304" pitchFamily="18" charset="0"/>
              </a:rPr>
              <a:t>High power consumption</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02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Dynamic RAM (DRAM</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DRAM</a:t>
            </a:r>
            <a:r>
              <a:rPr lang="en-US" sz="2800" dirty="0">
                <a:latin typeface="Times New Roman" panose="02020603050405020304" pitchFamily="18" charset="0"/>
                <a:cs typeface="Times New Roman" panose="02020603050405020304" pitchFamily="18" charset="0"/>
              </a:rPr>
              <a:t>, unlike SRAM, must </a:t>
            </a:r>
            <a:r>
              <a:rPr lang="en-US" sz="2800" dirty="0" smtClean="0">
                <a:latin typeface="Times New Roman" panose="02020603050405020304" pitchFamily="18" charset="0"/>
                <a:cs typeface="Times New Roman" panose="02020603050405020304" pitchFamily="18" charset="0"/>
              </a:rPr>
              <a:t>be continually</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refreshed</a:t>
            </a:r>
            <a:r>
              <a:rPr lang="en-US" sz="2800" dirty="0">
                <a:latin typeface="Times New Roman" panose="02020603050405020304" pitchFamily="18" charset="0"/>
                <a:cs typeface="Times New Roman" panose="02020603050405020304" pitchFamily="18" charset="0"/>
              </a:rPr>
              <a:t> in order to maintain the data. This is done by placing the memory on a refresh circuit that rewrites the data several hundred times per second. DRAM is used for most system memory as it is cheap and small. All DRAMs are made up of memory cells, which are composed of one capacitor and one transistor.</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77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Characteristics of Dynamic </a:t>
            </a:r>
            <a:r>
              <a:rPr lang="en-US" sz="3200" b="1" dirty="0" smtClean="0">
                <a:latin typeface="Times New Roman" panose="02020603050405020304" pitchFamily="18" charset="0"/>
                <a:cs typeface="Times New Roman" panose="02020603050405020304" pitchFamily="18" charset="0"/>
              </a:rPr>
              <a:t>RAM</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Short </a:t>
            </a:r>
            <a:r>
              <a:rPr lang="en-US" sz="2800" dirty="0">
                <a:latin typeface="Times New Roman" panose="02020603050405020304" pitchFamily="18" charset="0"/>
                <a:cs typeface="Times New Roman" panose="02020603050405020304" pitchFamily="18" charset="0"/>
              </a:rPr>
              <a:t>data lifetime</a:t>
            </a:r>
          </a:p>
          <a:p>
            <a:r>
              <a:rPr lang="en-US" sz="2800" dirty="0">
                <a:latin typeface="Times New Roman" panose="02020603050405020304" pitchFamily="18" charset="0"/>
                <a:cs typeface="Times New Roman" panose="02020603050405020304" pitchFamily="18" charset="0"/>
              </a:rPr>
              <a:t>Needs to be refreshed continuously</a:t>
            </a:r>
          </a:p>
          <a:p>
            <a:r>
              <a:rPr lang="en-US" sz="2800" dirty="0">
                <a:latin typeface="Times New Roman" panose="02020603050405020304" pitchFamily="18" charset="0"/>
                <a:cs typeface="Times New Roman" panose="02020603050405020304" pitchFamily="18" charset="0"/>
              </a:rPr>
              <a:t>Slower as compared to SRAM</a:t>
            </a:r>
          </a:p>
          <a:p>
            <a:r>
              <a:rPr lang="en-US" sz="2800" dirty="0">
                <a:latin typeface="Times New Roman" panose="02020603050405020304" pitchFamily="18" charset="0"/>
                <a:cs typeface="Times New Roman" panose="02020603050405020304" pitchFamily="18" charset="0"/>
              </a:rPr>
              <a:t>Used as RAM</a:t>
            </a:r>
          </a:p>
          <a:p>
            <a:r>
              <a:rPr lang="en-US" sz="2800" dirty="0">
                <a:latin typeface="Times New Roman" panose="02020603050405020304" pitchFamily="18" charset="0"/>
                <a:cs typeface="Times New Roman" panose="02020603050405020304" pitchFamily="18" charset="0"/>
              </a:rPr>
              <a:t>Smaller in size</a:t>
            </a:r>
          </a:p>
          <a:p>
            <a:r>
              <a:rPr lang="en-US" sz="2800" dirty="0">
                <a:latin typeface="Times New Roman" panose="02020603050405020304" pitchFamily="18" charset="0"/>
                <a:cs typeface="Times New Roman" panose="02020603050405020304" pitchFamily="18" charset="0"/>
              </a:rPr>
              <a:t>Less expensive</a:t>
            </a:r>
          </a:p>
          <a:p>
            <a:r>
              <a:rPr lang="en-US" sz="2800" dirty="0">
                <a:latin typeface="Times New Roman" panose="02020603050405020304" pitchFamily="18" charset="0"/>
                <a:cs typeface="Times New Roman" panose="02020603050405020304" pitchFamily="18" charset="0"/>
              </a:rPr>
              <a:t>Less power consumption</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47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(ROM)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ROM stands for </a:t>
            </a:r>
            <a:r>
              <a:rPr lang="en-US" sz="2000" b="1" dirty="0">
                <a:latin typeface="Times New Roman" panose="02020603050405020304" pitchFamily="18" charset="0"/>
                <a:cs typeface="Times New Roman" panose="02020603050405020304" pitchFamily="18" charset="0"/>
              </a:rPr>
              <a:t>Read Only Memory</a:t>
            </a:r>
            <a:r>
              <a:rPr lang="en-US" sz="2000" dirty="0">
                <a:latin typeface="Times New Roman" panose="02020603050405020304" pitchFamily="18" charset="0"/>
                <a:cs typeface="Times New Roman" panose="02020603050405020304" pitchFamily="18" charset="0"/>
              </a:rPr>
              <a:t>. The memory from which we can only read but cannot write on it. This type of memory is non-volatile. The information is stored permanently in such memories during manufacture. A ROM stores such instructions that are required to start a computer. This operation is referred to as </a:t>
            </a:r>
            <a:r>
              <a:rPr lang="en-US" sz="2000" b="1" dirty="0">
                <a:latin typeface="Times New Roman" panose="02020603050405020304" pitchFamily="18" charset="0"/>
                <a:cs typeface="Times New Roman" panose="02020603050405020304" pitchFamily="18" charset="0"/>
              </a:rPr>
              <a:t>bootstrap</a:t>
            </a:r>
            <a:r>
              <a:rPr lang="en-US" sz="2000" dirty="0">
                <a:latin typeface="Times New Roman" panose="02020603050405020304" pitchFamily="18" charset="0"/>
                <a:cs typeface="Times New Roman" panose="02020603050405020304" pitchFamily="18" charset="0"/>
              </a:rPr>
              <a:t>. ROM chips are not only used in the computer but also in other electronic items like washing machine and microwave oven.</a:t>
            </a:r>
          </a:p>
        </p:txBody>
      </p:sp>
      <p:pic>
        <p:nvPicPr>
          <p:cNvPr id="4" name="Picture 2" descr="R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886200"/>
            <a:ext cx="4572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70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anose="02020603050405020304" pitchFamily="18" charset="0"/>
                <a:cs typeface="Times New Roman" panose="02020603050405020304" pitchFamily="18" charset="0"/>
              </a:rPr>
              <a:t>Advanteges</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of </a:t>
            </a:r>
            <a:r>
              <a:rPr lang="en-US" sz="3600" b="1" dirty="0" smtClean="0">
                <a:latin typeface="Times New Roman" panose="02020603050405020304" pitchFamily="18" charset="0"/>
                <a:cs typeface="Times New Roman" panose="02020603050405020304" pitchFamily="18" charset="0"/>
              </a:rPr>
              <a:t>ROM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Non-volatile </a:t>
            </a:r>
            <a:r>
              <a:rPr lang="en-US" sz="2400" dirty="0">
                <a:latin typeface="Times New Roman" panose="02020603050405020304" pitchFamily="18" charset="0"/>
                <a:cs typeface="Times New Roman" panose="02020603050405020304" pitchFamily="18" charset="0"/>
              </a:rPr>
              <a:t>in nature</a:t>
            </a:r>
          </a:p>
          <a:p>
            <a:r>
              <a:rPr lang="en-US" sz="2400" dirty="0">
                <a:latin typeface="Times New Roman" panose="02020603050405020304" pitchFamily="18" charset="0"/>
                <a:cs typeface="Times New Roman" panose="02020603050405020304" pitchFamily="18" charset="0"/>
              </a:rPr>
              <a:t>Cannot be accidentally changed</a:t>
            </a:r>
          </a:p>
          <a:p>
            <a:r>
              <a:rPr lang="en-US" sz="2400" dirty="0">
                <a:latin typeface="Times New Roman" panose="02020603050405020304" pitchFamily="18" charset="0"/>
                <a:cs typeface="Times New Roman" panose="02020603050405020304" pitchFamily="18" charset="0"/>
              </a:rPr>
              <a:t>Cheaper than RAMs</a:t>
            </a:r>
          </a:p>
          <a:p>
            <a:r>
              <a:rPr lang="en-US" sz="2400" dirty="0">
                <a:latin typeface="Times New Roman" panose="02020603050405020304" pitchFamily="18" charset="0"/>
                <a:cs typeface="Times New Roman" panose="02020603050405020304" pitchFamily="18" charset="0"/>
              </a:rPr>
              <a:t>Easy to test</a:t>
            </a:r>
          </a:p>
          <a:p>
            <a:r>
              <a:rPr lang="en-US" sz="2400" dirty="0">
                <a:latin typeface="Times New Roman" panose="02020603050405020304" pitchFamily="18" charset="0"/>
                <a:cs typeface="Times New Roman" panose="02020603050405020304" pitchFamily="18" charset="0"/>
              </a:rPr>
              <a:t>More reliable than RAMs</a:t>
            </a:r>
          </a:p>
          <a:p>
            <a:r>
              <a:rPr lang="en-US" sz="2400" dirty="0">
                <a:latin typeface="Times New Roman" panose="02020603050405020304" pitchFamily="18" charset="0"/>
                <a:cs typeface="Times New Roman" panose="02020603050405020304" pitchFamily="18" charset="0"/>
              </a:rPr>
              <a:t>Static and do not require refreshing</a:t>
            </a:r>
          </a:p>
          <a:p>
            <a:r>
              <a:rPr lang="en-US" sz="2400" dirty="0">
                <a:latin typeface="Times New Roman" panose="02020603050405020304" pitchFamily="18" charset="0"/>
                <a:cs typeface="Times New Roman" panose="02020603050405020304" pitchFamily="18" charset="0"/>
              </a:rPr>
              <a:t>Contents are always known and can be verified</a:t>
            </a:r>
          </a:p>
          <a:p>
            <a:pPr marL="82296"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555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Types of ROM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Three types of RAM </a:t>
            </a:r>
            <a:r>
              <a:rPr lang="en-US" dirty="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PROM (Programmable Read Only Memory</a:t>
            </a:r>
            <a:r>
              <a:rPr lang="en-US" sz="2400" dirty="0" smtClean="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EPROM (Erasable and Programmable Read Only Memory</a:t>
            </a:r>
            <a:r>
              <a:rPr lang="en-US" sz="2400" dirty="0" smtClean="0">
                <a:latin typeface="Times New Roman" panose="02020603050405020304" pitchFamily="18" charset="0"/>
                <a:cs typeface="Times New Roman" panose="02020603050405020304" pitchFamily="18" charset="0"/>
              </a:rPr>
              <a:t>)</a:t>
            </a:r>
          </a:p>
          <a:p>
            <a:pPr lvl="1"/>
            <a:r>
              <a:rPr lang="en-US" sz="2400" dirty="0" smtClean="0">
                <a:latin typeface="Times New Roman" panose="02020603050405020304" pitchFamily="18" charset="0"/>
                <a:cs typeface="Times New Roman" panose="02020603050405020304" pitchFamily="18" charset="0"/>
              </a:rPr>
              <a:t>EEPROM </a:t>
            </a:r>
            <a:r>
              <a:rPr lang="en-US" sz="2400" dirty="0">
                <a:latin typeface="Times New Roman" panose="02020603050405020304" pitchFamily="18" charset="0"/>
                <a:cs typeface="Times New Roman" panose="02020603050405020304" pitchFamily="18" charset="0"/>
              </a:rPr>
              <a:t>(Electrically Erasable and Programmable Read Only </a:t>
            </a:r>
            <a:r>
              <a:rPr lang="en-US" sz="2400" dirty="0" smtClean="0">
                <a:latin typeface="Times New Roman" panose="02020603050405020304" pitchFamily="18" charset="0"/>
                <a:cs typeface="Times New Roman" panose="02020603050405020304" pitchFamily="18" charset="0"/>
              </a:rPr>
              <a:t>Memory)</a:t>
            </a:r>
            <a:endParaRPr lang="en-US" sz="2400" dirty="0">
              <a:latin typeface="Times New Roman" panose="02020603050405020304" pitchFamily="18" charset="0"/>
              <a:cs typeface="Times New Roman" panose="02020603050405020304" pitchFamily="18" charset="0"/>
            </a:endParaRPr>
          </a:p>
          <a:p>
            <a:pPr marL="82296"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8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PROM (Programmable Read Only Memory</a:t>
            </a: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PROM is read-only memory that can be modified only once by a user. The user buys a blank PROM and enters the desired contents using a PROM program. Inside the PROM chip, there are small fuses which are burnt open during programming. It can be programmed only once and is not erasable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16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EPROM (Erasable and Programmable Read Only Memory</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EPROM </a:t>
            </a:r>
            <a:r>
              <a:rPr lang="en-US" sz="2400" dirty="0">
                <a:latin typeface="Times New Roman" panose="02020603050405020304" pitchFamily="18" charset="0"/>
                <a:cs typeface="Times New Roman" panose="02020603050405020304" pitchFamily="18" charset="0"/>
              </a:rPr>
              <a:t>can be erased by exposing it to ultra-violet light for a duration of up to 40 minutes. Usually, an EPROM eraser achieves this function. During programming, an electrical charge is trapped in an insulated gate region. The charge is retained for more than 10 years because the charge has no leakage path. For erasing this charge, ultra-violet light is passed through a quartz crystal window (lid). This exposure to ultra-violet light dissipates the charge. During normal use, the quartz lid is sealed with a sticker.</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10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EEPROM (Electrically Erasable and Programmable Read Only Memory</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EEPROM </a:t>
            </a:r>
            <a:r>
              <a:rPr lang="en-US" sz="2400" dirty="0">
                <a:latin typeface="Times New Roman" panose="02020603050405020304" pitchFamily="18" charset="0"/>
                <a:cs typeface="Times New Roman" panose="02020603050405020304" pitchFamily="18" charset="0"/>
              </a:rPr>
              <a:t>is programmed and erased electrically. It can be erased and reprogrammed about ten thousand times. Both erasing and programming take about 4 to 10 </a:t>
            </a:r>
            <a:r>
              <a:rPr lang="en-US" sz="2400" dirty="0" err="1">
                <a:latin typeface="Times New Roman" panose="02020603050405020304" pitchFamily="18" charset="0"/>
                <a:cs typeface="Times New Roman" panose="02020603050405020304" pitchFamily="18" charset="0"/>
              </a:rPr>
              <a:t>ms</a:t>
            </a:r>
            <a:r>
              <a:rPr lang="en-US" sz="2400" dirty="0">
                <a:latin typeface="Times New Roman" panose="02020603050405020304" pitchFamily="18" charset="0"/>
                <a:cs typeface="Times New Roman" panose="02020603050405020304" pitchFamily="18" charset="0"/>
              </a:rPr>
              <a:t> (millisecond). In EEPROM, any location can be selectively erased and programmed. EEPROMs can be erased one byte at a time, rather than erasing the entire chip. Hence, the process of reprogramming is flexible but slow.</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049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Cache memory</a:t>
            </a: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Cache memory increases </a:t>
            </a:r>
            <a:r>
              <a:rPr lang="en-US" sz="2400" dirty="0">
                <a:latin typeface="Times New Roman" panose="02020603050405020304" pitchFamily="18" charset="0"/>
                <a:cs typeface="Times New Roman" panose="02020603050405020304" pitchFamily="18" charset="0"/>
              </a:rPr>
              <a:t>the accessing speed of CPU. It is not a technique but a memory unit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a storage device. In cache memory, recently used data is copied. Whenever the program is ready to be executed, it is fetched from main memory and then copied to the cache memory. But, if its copy is already present in the cache memory then the program is directly executed.</a:t>
            </a:r>
          </a:p>
        </p:txBody>
      </p:sp>
      <p:sp>
        <p:nvSpPr>
          <p:cNvPr id="4" name="AutoShape 2" descr="https://media.geeksforgeeks.org/wp-content/uploads/20190521111934/Untitled-Diagram-251.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43309"/>
          <a:stretch/>
        </p:blipFill>
        <p:spPr bwMode="auto">
          <a:xfrm>
            <a:off x="1143000" y="4114800"/>
            <a:ext cx="7620000" cy="2743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239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fontScale="6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5100" b="1" dirty="0" smtClean="0">
                <a:effectLst/>
                <a:latin typeface="Times New Roman" pitchFamily="18" charset="0"/>
                <a:cs typeface="Times New Roman" pitchFamily="18" charset="0"/>
              </a:rPr>
              <a:t>Memory </a:t>
            </a:r>
            <a:r>
              <a:rPr lang="en-US" sz="5100" b="1" dirty="0" smtClean="0">
                <a:effectLst/>
                <a:latin typeface="Times New Roman" pitchFamily="18" charset="0"/>
                <a:cs typeface="Times New Roman" pitchFamily="18" charset="0"/>
              </a:rPr>
              <a:t>Unit</a:t>
            </a:r>
          </a:p>
          <a:p>
            <a:r>
              <a:rPr lang="en-US" sz="3200" dirty="0" smtClean="0">
                <a:latin typeface="Times New Roman" panose="02020603050405020304" pitchFamily="18" charset="0"/>
                <a:cs typeface="Times New Roman" panose="02020603050405020304" pitchFamily="18" charset="0"/>
              </a:rPr>
              <a:t>         </a:t>
            </a:r>
            <a:r>
              <a:rPr lang="en-US" sz="4500" dirty="0" smtClean="0">
                <a:latin typeface="Times New Roman" panose="02020603050405020304" pitchFamily="18" charset="0"/>
                <a:cs typeface="Times New Roman" panose="02020603050405020304" pitchFamily="18" charset="0"/>
              </a:rPr>
              <a:t>Volatile </a:t>
            </a:r>
            <a:r>
              <a:rPr lang="en-US" sz="4500" dirty="0">
                <a:latin typeface="Times New Roman" panose="02020603050405020304" pitchFamily="18" charset="0"/>
                <a:cs typeface="Times New Roman" panose="02020603050405020304" pitchFamily="18" charset="0"/>
              </a:rPr>
              <a:t>memory </a:t>
            </a:r>
            <a:r>
              <a:rPr lang="en-US" sz="4500" dirty="0" smtClean="0">
                <a:latin typeface="Times New Roman" panose="02020603050405020304" pitchFamily="18" charset="0"/>
                <a:cs typeface="Times New Roman" panose="02020603050405020304" pitchFamily="18" charset="0"/>
              </a:rPr>
              <a:t>(RAM)</a:t>
            </a:r>
          </a:p>
          <a:p>
            <a:r>
              <a:rPr lang="en-US" sz="32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Non-Volatile </a:t>
            </a:r>
            <a:r>
              <a:rPr lang="en-US" sz="4000" dirty="0">
                <a:latin typeface="Times New Roman" panose="02020603050405020304" pitchFamily="18" charset="0"/>
                <a:cs typeface="Times New Roman" panose="02020603050405020304" pitchFamily="18" charset="0"/>
              </a:rPr>
              <a:t>memory </a:t>
            </a:r>
            <a:r>
              <a:rPr lang="en-US" sz="4000" dirty="0" smtClean="0">
                <a:latin typeface="Times New Roman" panose="02020603050405020304" pitchFamily="18" charset="0"/>
                <a:cs typeface="Times New Roman" panose="02020603050405020304" pitchFamily="18" charset="0"/>
              </a:rPr>
              <a:t>(ROM</a:t>
            </a:r>
            <a:r>
              <a:rPr lang="en-US" sz="4000" dirty="0">
                <a:latin typeface="Times New Roman" panose="02020603050405020304" pitchFamily="18" charset="0"/>
                <a:cs typeface="Times New Roman" panose="02020603050405020304" pitchFamily="18" charset="0"/>
              </a:rPr>
              <a:t>)</a:t>
            </a:r>
          </a:p>
          <a:p>
            <a:endParaRPr lang="en-US" sz="3200" b="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Unit</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400" dirty="0">
                <a:latin typeface="Times New Roman" panose="02020603050405020304" pitchFamily="18" charset="0"/>
                <a:cs typeface="Times New Roman" panose="02020603050405020304" pitchFamily="18" charset="0"/>
              </a:rPr>
              <a:t>A memory is just like a human brain. It is used to store data and instructions. Computer memory is the storage space in the computer, where data is to be processed and instructions required for processing are stored. The memory is divided into large number of small parts called cells. Each location or cell has a unique address, which varies from zero to memory size minus one. For example, if the computer has 64k words, then this memory unit has 64 * 1024 = 65536 memory locations. The address of these locations varies from 0 to 65535.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Memory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a:t>
            </a:r>
            <a:endParaRPr lang="en-US" sz="3600"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Two types:</a:t>
            </a:r>
          </a:p>
          <a:p>
            <a:pPr lvl="1"/>
            <a:r>
              <a:rPr lang="en-US" sz="2400" dirty="0" smtClean="0">
                <a:latin typeface="Times New Roman" panose="02020603050405020304" pitchFamily="18" charset="0"/>
                <a:cs typeface="Times New Roman" panose="02020603050405020304" pitchFamily="18" charset="0"/>
              </a:rPr>
              <a:t>Volatile memory (RAM)</a:t>
            </a:r>
          </a:p>
          <a:p>
            <a:pPr lvl="1"/>
            <a:r>
              <a:rPr lang="en-US" sz="2400" dirty="0" smtClean="0">
                <a:latin typeface="Times New Roman" panose="02020603050405020304" pitchFamily="18" charset="0"/>
                <a:cs typeface="Times New Roman" panose="02020603050405020304" pitchFamily="18" charset="0"/>
              </a:rPr>
              <a:t> Non-Volatile memory (ROM)</a:t>
            </a:r>
          </a:p>
          <a:p>
            <a:pPr marL="82296"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88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Volatile </a:t>
            </a:r>
            <a:r>
              <a:rPr lang="en-US" sz="3600" b="1" dirty="0" smtClean="0">
                <a:latin typeface="Times New Roman" panose="02020603050405020304" pitchFamily="18" charset="0"/>
                <a:cs typeface="Times New Roman" panose="02020603050405020304" pitchFamily="18" charset="0"/>
              </a:rPr>
              <a:t>Memory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Volatile memory is the type of memory in which data isn’t keep in memory as before long as power is gone</a:t>
            </a:r>
            <a:r>
              <a:rPr lang="en-US" sz="2800" dirty="0" smtClean="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Volatile memory is not a permanent memory</a:t>
            </a:r>
            <a:r>
              <a:rPr lang="en-US" sz="2800" dirty="0" smtClean="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RAM</a:t>
            </a:r>
            <a:r>
              <a:rPr lang="en-US" sz="2800" dirty="0">
                <a:latin typeface="Times New Roman" panose="02020603050405020304" pitchFamily="18" charset="0"/>
                <a:cs typeface="Times New Roman" panose="02020603050405020304" pitchFamily="18" charset="0"/>
              </a:rPr>
              <a:t> is the example of volatile memory.</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55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Non-Volatile Memory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Non-volatile memory </a:t>
            </a:r>
            <a:r>
              <a:rPr lang="en-US" sz="2800" dirty="0">
                <a:latin typeface="Times New Roman" panose="02020603050405020304" pitchFamily="18" charset="0"/>
                <a:cs typeface="Times New Roman" panose="02020603050405020304" pitchFamily="18" charset="0"/>
              </a:rPr>
              <a:t>is the type of memory in which data or information remains keep within the memory albeit power is completed</a:t>
            </a:r>
            <a:r>
              <a:rPr lang="en-US" sz="2800" dirty="0" smtClean="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Non-volatile memory is a permanent memory</a:t>
            </a:r>
            <a:r>
              <a:rPr lang="en-US" sz="2800" dirty="0" smtClean="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ROM</a:t>
            </a:r>
            <a:r>
              <a:rPr lang="en-US" sz="2800" dirty="0">
                <a:latin typeface="Times New Roman" panose="02020603050405020304" pitchFamily="18" charset="0"/>
                <a:cs typeface="Times New Roman" panose="02020603050405020304" pitchFamily="18" charset="0"/>
              </a:rPr>
              <a:t> is the example of non-volatile memory.</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17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(RAM)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anose="02020603050405020304" pitchFamily="18" charset="0"/>
                <a:cs typeface="Times New Roman" panose="02020603050405020304" pitchFamily="18" charset="0"/>
              </a:rPr>
              <a:t>RAM (Random Access Memory) is the internal memory of the CPU for storing data, program, and program result. It is a read/write memory which stores data until the machine is working. As soon as the machine is switched off, data is erased.</a:t>
            </a:r>
          </a:p>
          <a:p>
            <a:pPr algn="just"/>
            <a:r>
              <a:rPr lang="en-US" sz="2000" dirty="0">
                <a:latin typeface="Times New Roman" panose="02020603050405020304" pitchFamily="18" charset="0"/>
                <a:cs typeface="Times New Roman" panose="02020603050405020304" pitchFamily="18" charset="0"/>
              </a:rPr>
              <a:t>Access time in RAM is independent of the address, that is, each storage location inside the memory is as easy to reach as other locations and takes the same amount of time. Data in the RAM can be accessed randomly but it is very expensive.</a:t>
            </a:r>
          </a:p>
          <a:p>
            <a:pPr algn="just"/>
            <a:r>
              <a:rPr lang="en-US" sz="2000" dirty="0">
                <a:latin typeface="Times New Roman" panose="02020603050405020304" pitchFamily="18" charset="0"/>
                <a:cs typeface="Times New Roman" panose="02020603050405020304" pitchFamily="18" charset="0"/>
              </a:rPr>
              <a:t>RAM is volatile, i.e. data stored in it is lost when we switch off the computer or if there is a power failure. Hence, a backup Uninterruptible Power System (UPS) is often used with computers. RAM is small, both in terms of its physical size and in the amount of data it can hold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2" descr="Primary Mem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5410200"/>
            <a:ext cx="33528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90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Types of RAM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Two types of RAM </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Static RAM (SRAM)</a:t>
            </a:r>
          </a:p>
          <a:p>
            <a:pPr lvl="1"/>
            <a:r>
              <a:rPr lang="en-US" dirty="0">
                <a:latin typeface="Times New Roman" panose="02020603050405020304" pitchFamily="18" charset="0"/>
                <a:cs typeface="Times New Roman" panose="02020603050405020304" pitchFamily="18" charset="0"/>
              </a:rPr>
              <a:t>Dynamic RAM (DRAM)</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63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Static RAM (SRAM</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word </a:t>
            </a:r>
            <a:r>
              <a:rPr lang="en-US" sz="2400" b="1" dirty="0">
                <a:latin typeface="Times New Roman" panose="02020603050405020304" pitchFamily="18" charset="0"/>
                <a:cs typeface="Times New Roman" panose="02020603050405020304" pitchFamily="18" charset="0"/>
              </a:rPr>
              <a:t>static</a:t>
            </a:r>
            <a:r>
              <a:rPr lang="en-US" sz="2400" dirty="0">
                <a:latin typeface="Times New Roman" panose="02020603050405020304" pitchFamily="18" charset="0"/>
                <a:cs typeface="Times New Roman" panose="02020603050405020304" pitchFamily="18" charset="0"/>
              </a:rPr>
              <a:t> indicates that the memory retains its contents as long as power is being supplied. However, data is lost when the power gets down due to volatile nature. SRAM chips use a matrix of 6-transistors and no capacitors. Transistors do not require power to prevent leakage, so SRAM need not be refreshed on a regular basis.</a:t>
            </a:r>
          </a:p>
          <a:p>
            <a:pPr algn="just"/>
            <a:r>
              <a:rPr lang="en-US" sz="2400" dirty="0">
                <a:latin typeface="Times New Roman" panose="02020603050405020304" pitchFamily="18" charset="0"/>
                <a:cs typeface="Times New Roman" panose="02020603050405020304" pitchFamily="18" charset="0"/>
              </a:rPr>
              <a:t>There is extra space in the matrix, hence SRAM uses more chips than DRAM for the same amount of storage space, making the manufacturing costs higher. SRAM is thus used as cache memory and has very fast access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235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906</TotalTime>
  <Words>864</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Chapter No.2  Memory Unit</vt:lpstr>
      <vt:lpstr>PowerPoint Presentation</vt:lpstr>
      <vt:lpstr>Memory Unit</vt:lpstr>
      <vt:lpstr>Types of Memory Unit</vt:lpstr>
      <vt:lpstr>Volatile Memory</vt:lpstr>
      <vt:lpstr>Non-Volatile Memory</vt:lpstr>
      <vt:lpstr>(RAM)</vt:lpstr>
      <vt:lpstr>Types of RAM</vt:lpstr>
      <vt:lpstr>Static RAM (SRAM)</vt:lpstr>
      <vt:lpstr>Characteristic of Static RAM</vt:lpstr>
      <vt:lpstr>Dynamic RAM (DRAM)</vt:lpstr>
      <vt:lpstr>Characteristics of Dynamic RAM</vt:lpstr>
      <vt:lpstr>(ROM)</vt:lpstr>
      <vt:lpstr>Advanteges of ROM</vt:lpstr>
      <vt:lpstr>Types of ROM</vt:lpstr>
      <vt:lpstr>PROM (Programmable Read Only Memory)</vt:lpstr>
      <vt:lpstr>EPROM (Erasable and Programmable Read Only Memory)</vt:lpstr>
      <vt:lpstr>EEPROM (Electrically Erasable and Programmable Read Only Memory)</vt:lpstr>
      <vt:lpstr>Cache memory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307</cp:revision>
  <dcterms:created xsi:type="dcterms:W3CDTF">2015-09-13T05:42:29Z</dcterms:created>
  <dcterms:modified xsi:type="dcterms:W3CDTF">2020-05-07T13:19:45Z</dcterms:modified>
</cp:coreProperties>
</file>